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62" r:id="rId3"/>
    <p:sldId id="258" r:id="rId4"/>
    <p:sldId id="259" r:id="rId5"/>
    <p:sldId id="261" r:id="rId6"/>
    <p:sldId id="270" r:id="rId7"/>
    <p:sldId id="263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32" autoAdjust="0"/>
    <p:restoredTop sz="86402" autoAdjust="0"/>
  </p:normalViewPr>
  <p:slideViewPr>
    <p:cSldViewPr>
      <p:cViewPr>
        <p:scale>
          <a:sx n="70" d="100"/>
          <a:sy n="70" d="100"/>
        </p:scale>
        <p:origin x="192" y="-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4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807276-CB95-46FB-BF40-FB7DAA0F1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D6C81D9-A49D-4193-B378-D3BB14D9B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F8C615-A52A-4685-A551-9AF27E8A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429F943-AE77-4A2C-8A1B-F7753916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2B41BC8-5ADD-4A23-9982-AD97BBAD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197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EAB779-D29C-4119-843B-E4D2D96C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695300A-3F48-4F2E-807E-76A26CAD1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129CB8-FDEE-4497-AEBF-3ED9F6B8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154598-BD65-4776-A63F-BE8A5AB2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D67736-48A9-4142-9FD9-7F38EFF6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628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C338367-925A-4F22-BD79-76A8DE621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2825763-BA03-416E-B671-4AEB2324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890CAF-3093-4300-9A7D-AE08BD82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73815AA-40BB-4541-9137-296970A5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510861-FA03-4128-8202-1C315FA0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3337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71EE1E-9F5A-4EED-B00F-F4F3A0FA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03367DE-1550-4412-8B0D-F42E4D509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392DC6-6EC4-4DCD-961F-B8C8ED8F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25BDB8-F9D8-4E39-9649-804CE745E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5A0CB9-EE3F-4B50-AEF8-55057DB7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730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7D7491-2CDC-4517-BE7D-256DF12B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E5C4C3-459E-4D4B-936C-CB6246EBB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F75E65-2CC5-4396-819F-8EE34BA3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7D2910-1DA7-4A40-9ED8-5D9531D4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59D6D2-AE0B-4CE3-896E-D5E8427D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463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DD3C94-EC1A-45C9-A2A0-F80DE0F5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F5A3573-B39D-4EEE-9612-9E3B818D3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7E063F5-7023-486F-B356-3C78B9163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0F7BC7C-604D-4995-8FEA-1E037CD9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18FC1C7-B76E-4A5A-8E1A-FFEB7E08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0B9E632-F397-4605-99D7-1B441FC3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860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0A79B0-3647-4B36-BD9F-9F832E76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3268D2-4EBF-4EBE-BA06-BC794393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E69D01-8841-4B90-9264-8F8510261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DAB060D-3CD7-41C9-8382-F49A73DF2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464A16C-95AB-47E4-A0EB-1237F1F6F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376C3AA-16F0-4D0D-91C8-8133EB1D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6B20709-6F5B-45CC-AF6F-DA853B53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62FFE1D-90BA-4C40-8FF5-3347D8CF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615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E5772C-A28A-4961-9D5A-66A1A4EB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02D8448-8F8D-4EFE-B9F0-9D80B138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5CF8890-FA64-46F4-AAFC-6F67033D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54291A9-5E4E-45F6-882D-943DABCD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883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01FF366-6A1F-437D-A425-609A405E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24A43BE-2327-4D7F-813E-4D6BE397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2F10A5D-D1B0-4C75-A29F-74ECDC2B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09077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D5D74-87D8-4CD3-98DC-AC607E9F2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DE3F06-BFCA-41C1-8947-81817E5F1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7542AC1-6785-4E26-8079-C1C00BF5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2F3891-14FA-4D21-BD29-EABDFEF1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CA83BB-FEE0-44C7-B0B9-23B9C102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6EA4BE-7DBD-42E3-B451-EBDAAF28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4450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5D43C-2D6D-4449-96C6-E0E5BD35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3BFB1E0-5814-401E-942D-F2E6A4158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9C9B7BD-4AE5-4451-915F-65EC36455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E13EA83-2C33-466A-A760-FA6B9D57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45A8B8-F26A-4D54-A169-040F601F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D2753C8-C1F3-4F65-AF97-84CA58E3F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11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9F45E0-2327-4280-B7DB-5C6FD0AA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813F7E3-2151-42E2-B7DC-7C760680E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982954-A99C-4573-938D-4B6CDD37C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7B6E56-1152-4C57-BB08-CF3C63914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6CCE235-F19C-44BA-9010-377E8D2D3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317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E9440C-75B0-AC43-B411-14163C0D4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571744"/>
            <a:ext cx="4572000" cy="350645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КОДЕКС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ПРОФЕССИОНАЛЬНОЙ ЭТИКИ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СЛУЖЕБНОГО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ПОВЕДЕНИЯ РАБОТНИКОВ МУНИЦИПАЛЬНЫХ УЧРЕЖДЕНИЙ ГОРОДА ЛИПЕЦКА В СФЕРЕ ФИЗИЧЕСКОЙ КУЛЬТУРЫ И СПОРТА 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2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0C58B46-6D09-462B-9B4D-F5298F8E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306" y="571480"/>
            <a:ext cx="6781578" cy="56436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329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50E73773-401C-4C5A-BE22-DDDAFC66B1D1}"/>
              </a:ext>
            </a:extLst>
          </p:cNvPr>
          <p:cNvCxnSpPr>
            <a:cxnSpLocks/>
          </p:cNvCxnSpPr>
          <p:nvPr/>
        </p:nvCxnSpPr>
        <p:spPr>
          <a:xfrm>
            <a:off x="4419600" y="5943600"/>
            <a:ext cx="969783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49DC0503-F65B-4917-88CF-FC534426C0D5}"/>
              </a:ext>
            </a:extLst>
          </p:cNvPr>
          <p:cNvCxnSpPr>
            <a:cxnSpLocks/>
          </p:cNvCxnSpPr>
          <p:nvPr/>
        </p:nvCxnSpPr>
        <p:spPr>
          <a:xfrm flipH="1">
            <a:off x="1669921" y="5943600"/>
            <a:ext cx="685800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B7168A5A-F44C-48EA-9321-943C5DEE6CBD}"/>
              </a:ext>
            </a:extLst>
          </p:cNvPr>
          <p:cNvCxnSpPr/>
          <p:nvPr/>
        </p:nvCxnSpPr>
        <p:spPr>
          <a:xfrm>
            <a:off x="3477904" y="5040928"/>
            <a:ext cx="0" cy="36927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527E98FF-3792-42F8-9B6B-4CC6F42B0E14}"/>
              </a:ext>
            </a:extLst>
          </p:cNvPr>
          <p:cNvCxnSpPr/>
          <p:nvPr/>
        </p:nvCxnSpPr>
        <p:spPr>
          <a:xfrm>
            <a:off x="3491552" y="3744348"/>
            <a:ext cx="0" cy="36927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1A8D7C44-DCE5-4946-A050-19D0BDF231C6}"/>
              </a:ext>
            </a:extLst>
          </p:cNvPr>
          <p:cNvCxnSpPr/>
          <p:nvPr/>
        </p:nvCxnSpPr>
        <p:spPr>
          <a:xfrm>
            <a:off x="3491552" y="2494092"/>
            <a:ext cx="0" cy="36927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89EF9E42-5A3B-47D8-B033-C31FCDBB3B8D}"/>
              </a:ext>
            </a:extLst>
          </p:cNvPr>
          <p:cNvCxnSpPr/>
          <p:nvPr/>
        </p:nvCxnSpPr>
        <p:spPr>
          <a:xfrm>
            <a:off x="3505200" y="1233298"/>
            <a:ext cx="0" cy="369272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1F72A24-0931-44A9-801A-26E621131566}"/>
              </a:ext>
            </a:extLst>
          </p:cNvPr>
          <p:cNvSpPr/>
          <p:nvPr/>
        </p:nvSpPr>
        <p:spPr>
          <a:xfrm>
            <a:off x="2133204" y="1602570"/>
            <a:ext cx="2835962" cy="1018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33045" y="4876800"/>
            <a:ext cx="4343401" cy="2421464"/>
          </a:xfrm>
        </p:spPr>
        <p:txBody>
          <a:bodyPr anchor="t">
            <a:noAutofit/>
          </a:bodyPr>
          <a:lstStyle/>
          <a:p>
            <a:pPr algn="l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Нравственным долгом и профессиональной обязанностью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работника физической культуры и спорта 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является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стремление к постоянному совершенствованию, к росту своих профессиональных навыков, своей квалификации, к получению новых знаний.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30407F8-E117-4D7A-A552-95440DA6D552}"/>
              </a:ext>
            </a:extLst>
          </p:cNvPr>
          <p:cNvSpPr/>
          <p:nvPr/>
        </p:nvSpPr>
        <p:spPr>
          <a:xfrm>
            <a:off x="2133204" y="347812"/>
            <a:ext cx="2835962" cy="10355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0D72EAFA-38C3-4CA4-9FD1-250EF22D9469}"/>
              </a:ext>
            </a:extLst>
          </p:cNvPr>
          <p:cNvSpPr txBox="1">
            <a:spLocks/>
          </p:cNvSpPr>
          <p:nvPr/>
        </p:nvSpPr>
        <p:spPr>
          <a:xfrm>
            <a:off x="2257927" y="450718"/>
            <a:ext cx="2530369" cy="85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Понимание необходимости дальнейшего развития навыков нового уровня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1B9CF047-A255-47A5-8581-D2D2A88A60F9}"/>
              </a:ext>
            </a:extLst>
          </p:cNvPr>
          <p:cNvSpPr txBox="1">
            <a:spLocks/>
          </p:cNvSpPr>
          <p:nvPr/>
        </p:nvSpPr>
        <p:spPr>
          <a:xfrm>
            <a:off x="2257927" y="1822318"/>
            <a:ext cx="2530369" cy="85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Навыки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не сформированы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9C1F518-306E-48C2-A7F2-861C7FD0F106}"/>
              </a:ext>
            </a:extLst>
          </p:cNvPr>
          <p:cNvSpPr/>
          <p:nvPr/>
        </p:nvSpPr>
        <p:spPr>
          <a:xfrm>
            <a:off x="2133204" y="2887090"/>
            <a:ext cx="2835962" cy="1018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48C06921-DD3C-4146-8AB1-136DB52F915C}"/>
              </a:ext>
            </a:extLst>
          </p:cNvPr>
          <p:cNvSpPr txBox="1">
            <a:spLocks/>
          </p:cNvSpPr>
          <p:nvPr/>
        </p:nvSpPr>
        <p:spPr>
          <a:xfrm>
            <a:off x="2257926" y="2983527"/>
            <a:ext cx="2530369" cy="85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Тренинг и приобретение навыков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727F969-DBAA-4EB6-A55A-A24E2B48F6A9}"/>
              </a:ext>
            </a:extLst>
          </p:cNvPr>
          <p:cNvSpPr/>
          <p:nvPr/>
        </p:nvSpPr>
        <p:spPr>
          <a:xfrm>
            <a:off x="2133204" y="4113620"/>
            <a:ext cx="2835962" cy="1018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E742D220-2CC0-4742-AF92-CB246E75A0DA}"/>
              </a:ext>
            </a:extLst>
          </p:cNvPr>
          <p:cNvSpPr txBox="1">
            <a:spLocks/>
          </p:cNvSpPr>
          <p:nvPr/>
        </p:nvSpPr>
        <p:spPr>
          <a:xfrm>
            <a:off x="2257926" y="4210057"/>
            <a:ext cx="2530369" cy="85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Осознанное применение навыков на практике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36EBE46-2734-4075-824B-A83D924BC14E}"/>
              </a:ext>
            </a:extLst>
          </p:cNvPr>
          <p:cNvSpPr/>
          <p:nvPr/>
        </p:nvSpPr>
        <p:spPr>
          <a:xfrm>
            <a:off x="2133204" y="5394360"/>
            <a:ext cx="2835962" cy="1018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DB5DF430-46D4-4D0C-A87B-D7E4FE2FA279}"/>
              </a:ext>
            </a:extLst>
          </p:cNvPr>
          <p:cNvSpPr txBox="1">
            <a:spLocks/>
          </p:cNvSpPr>
          <p:nvPr/>
        </p:nvSpPr>
        <p:spPr>
          <a:xfrm>
            <a:off x="2286000" y="5551569"/>
            <a:ext cx="2530369" cy="856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Привычное (неосознанное) использование навыков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70A8BAB1-5C57-46BA-9335-3200C7534D09}"/>
              </a:ext>
            </a:extLst>
          </p:cNvPr>
          <p:cNvCxnSpPr>
            <a:cxnSpLocks/>
          </p:cNvCxnSpPr>
          <p:nvPr/>
        </p:nvCxnSpPr>
        <p:spPr>
          <a:xfrm>
            <a:off x="1676400" y="838200"/>
            <a:ext cx="399796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="" xmlns:a16="http://schemas.microsoft.com/office/drawing/2014/main" id="{E58C758B-7691-450D-A264-D448CAFBC3DF}"/>
              </a:ext>
            </a:extLst>
          </p:cNvPr>
          <p:cNvCxnSpPr>
            <a:cxnSpLocks/>
          </p:cNvCxnSpPr>
          <p:nvPr/>
        </p:nvCxnSpPr>
        <p:spPr>
          <a:xfrm flipH="1">
            <a:off x="4948745" y="838200"/>
            <a:ext cx="40855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="" xmlns:a16="http://schemas.microsoft.com/office/drawing/2014/main" id="{53648F81-1235-4A7D-B1EE-57A7A89BF8D2}"/>
              </a:ext>
            </a:extLst>
          </p:cNvPr>
          <p:cNvCxnSpPr>
            <a:cxnSpLocks/>
          </p:cNvCxnSpPr>
          <p:nvPr/>
        </p:nvCxnSpPr>
        <p:spPr>
          <a:xfrm>
            <a:off x="1688923" y="838200"/>
            <a:ext cx="0" cy="5115948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="" xmlns:a16="http://schemas.microsoft.com/office/drawing/2014/main" id="{5B77906E-287A-42F3-8A1A-51E482E27EC5}"/>
              </a:ext>
            </a:extLst>
          </p:cNvPr>
          <p:cNvCxnSpPr>
            <a:cxnSpLocks/>
          </p:cNvCxnSpPr>
          <p:nvPr/>
        </p:nvCxnSpPr>
        <p:spPr>
          <a:xfrm flipH="1">
            <a:off x="5382243" y="838200"/>
            <a:ext cx="7140" cy="5072792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E44414-6EDA-446C-ADE8-F5DE45F9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84" y="0"/>
            <a:ext cx="1107289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01D181F-34A3-44A1-ABE0-5BC41F68D024}"/>
              </a:ext>
            </a:extLst>
          </p:cNvPr>
          <p:cNvSpPr/>
          <p:nvPr/>
        </p:nvSpPr>
        <p:spPr>
          <a:xfrm>
            <a:off x="1881158" y="1928802"/>
            <a:ext cx="54130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Мы живем среди людей. </a:t>
            </a:r>
            <a:b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Впечатление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 нас складывается </a:t>
            </a:r>
          </a:p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 любом случае, хотим мы этого или нет. Благоприятное впечатление сопутствует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успеху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11743" y="2428868"/>
            <a:ext cx="4343400" cy="374333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Кодекс этики </a:t>
            </a:r>
            <a:r>
              <a:rPr lang="ru-RU" sz="2000" dirty="0" smtClean="0"/>
              <a:t> </a:t>
            </a:r>
            <a:r>
              <a:rPr lang="ru-RU" sz="2000" dirty="0" smtClean="0"/>
              <a:t>разработан в соответствии с Конституцией РФ, Конвенцией о правах ребенка и действующим законодательством Российской Федерации.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A6BF6F1-DD61-4D38-AE07-43E8C1C90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6" r="11014"/>
          <a:stretch/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81290" y="0"/>
            <a:ext cx="4695821" cy="271462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Кодекс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этики - </a:t>
            </a:r>
            <a:r>
              <a:rPr lang="ru-RU" sz="2000" dirty="0" smtClean="0"/>
              <a:t>основные </a:t>
            </a:r>
            <a:r>
              <a:rPr lang="ru-RU" sz="2000" dirty="0" smtClean="0"/>
              <a:t>нормы профессиональной этики в отношениях тренеров и прочих работников учреждений с занимающимися и их родителями (законными представителями), с коллективом, с сообществом физической культуры и спорта, государством, с руководителем и представителями социума.</a:t>
            </a:r>
            <a:endParaRPr lang="ru-RU" sz="2000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B8CD423-29C5-46D2-A8B3-F10687DC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20" y="3071810"/>
            <a:ext cx="8286808" cy="3786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D1913BD9-9E3E-4211-8EA3-28A2F5E43DDA}"/>
              </a:ext>
            </a:extLst>
          </p:cNvPr>
          <p:cNvSpPr/>
          <p:nvPr/>
        </p:nvSpPr>
        <p:spPr>
          <a:xfrm>
            <a:off x="2885447" y="3216496"/>
            <a:ext cx="3501083" cy="9401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DACB2087-F29F-49DD-8AD8-E4E61B277E39}"/>
              </a:ext>
            </a:extLst>
          </p:cNvPr>
          <p:cNvSpPr/>
          <p:nvPr/>
        </p:nvSpPr>
        <p:spPr>
          <a:xfrm>
            <a:off x="2499080" y="4867208"/>
            <a:ext cx="3898654" cy="624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CD0D78BE-6CCE-4095-9A4F-8B1F39E6F699}"/>
              </a:ext>
            </a:extLst>
          </p:cNvPr>
          <p:cNvSpPr/>
          <p:nvPr/>
        </p:nvSpPr>
        <p:spPr>
          <a:xfrm>
            <a:off x="2569021" y="1852375"/>
            <a:ext cx="3817509" cy="6241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31751" y="1608376"/>
            <a:ext cx="4648200" cy="425734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Кодекс этики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E06CEB4-D667-4C06-993F-A1D62D2427F6}"/>
              </a:ext>
            </a:extLst>
          </p:cNvPr>
          <p:cNvSpPr/>
          <p:nvPr/>
        </p:nvSpPr>
        <p:spPr>
          <a:xfrm>
            <a:off x="7180299" y="2131278"/>
            <a:ext cx="464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служит основой для формирования содержания должной морали и поведения 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работников муниципальных учреждений в сфере физической культуры и спорта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14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призван помочь 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работникам муниципальных учреждений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правильно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ориентироваться в сложных нравственных коллизиях, ситуациях, обусловленных спецификой 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их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работы;</a:t>
            </a:r>
          </a:p>
          <a:p>
            <a:endParaRPr lang="ru-RU" sz="14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является важным критерием для определения профессиональной пригодности человека к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работе;</a:t>
            </a:r>
            <a:endParaRPr lang="ru-RU" sz="14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4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выступает как инструмент общественного контроля за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нравственностью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работников </a:t>
            </a:r>
            <a:r>
              <a:rPr lang="ru-RU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муниципальных учреждений в сфере физической культуры и спорта</a:t>
            </a:r>
            <a:endParaRPr 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3986BBF8-6A13-4AAE-9F88-36DFAB5D960E}"/>
              </a:ext>
            </a:extLst>
          </p:cNvPr>
          <p:cNvSpPr/>
          <p:nvPr/>
        </p:nvSpPr>
        <p:spPr>
          <a:xfrm>
            <a:off x="-571500" y="2476500"/>
            <a:ext cx="2438400" cy="2438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FA297DBE-FCE3-4BE9-B6F3-6C259721C092}"/>
              </a:ext>
            </a:extLst>
          </p:cNvPr>
          <p:cNvSpPr/>
          <p:nvPr/>
        </p:nvSpPr>
        <p:spPr>
          <a:xfrm>
            <a:off x="-1524000" y="1524000"/>
            <a:ext cx="4343400" cy="4343400"/>
          </a:xfrm>
          <a:prstGeom prst="ellipse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9596ABA-D7D1-4B5B-AC7C-924DDDAECC64}"/>
              </a:ext>
            </a:extLst>
          </p:cNvPr>
          <p:cNvSpPr/>
          <p:nvPr/>
        </p:nvSpPr>
        <p:spPr>
          <a:xfrm>
            <a:off x="1728406" y="1626927"/>
            <a:ext cx="1090994" cy="109099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2BF9C764-8065-43F5-8705-E1265EB7E95C}"/>
              </a:ext>
            </a:extLst>
          </p:cNvPr>
          <p:cNvSpPr/>
          <p:nvPr/>
        </p:nvSpPr>
        <p:spPr>
          <a:xfrm>
            <a:off x="2192055" y="3124924"/>
            <a:ext cx="1090994" cy="109099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5C13344F-EE61-4ACD-842D-1B79CADA0F78}"/>
              </a:ext>
            </a:extLst>
          </p:cNvPr>
          <p:cNvSpPr/>
          <p:nvPr/>
        </p:nvSpPr>
        <p:spPr>
          <a:xfrm>
            <a:off x="1703204" y="4622921"/>
            <a:ext cx="1090994" cy="109099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2B97DA3D-8308-456F-AEE4-E8894FEAFEA7}"/>
              </a:ext>
            </a:extLst>
          </p:cNvPr>
          <p:cNvSpPr txBox="1">
            <a:spLocks/>
          </p:cNvSpPr>
          <p:nvPr/>
        </p:nvSpPr>
        <p:spPr>
          <a:xfrm>
            <a:off x="447047" y="3118185"/>
            <a:ext cx="1755074" cy="1042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Цели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кодекса </a:t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этики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222265E-41F4-47AC-8FD3-7C0092AE6564}"/>
              </a:ext>
            </a:extLst>
          </p:cNvPr>
          <p:cNvSpPr txBox="1">
            <a:spLocks/>
          </p:cNvSpPr>
          <p:nvPr/>
        </p:nvSpPr>
        <p:spPr>
          <a:xfrm>
            <a:off x="1978785" y="1564264"/>
            <a:ext cx="590236" cy="1042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8812DDBE-C39B-42CF-81DC-CF5B880B9D0D}"/>
              </a:ext>
            </a:extLst>
          </p:cNvPr>
          <p:cNvSpPr txBox="1">
            <a:spLocks/>
          </p:cNvSpPr>
          <p:nvPr/>
        </p:nvSpPr>
        <p:spPr>
          <a:xfrm>
            <a:off x="2499080" y="3052576"/>
            <a:ext cx="590236" cy="1042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399361D4-BFCD-44B3-B3B8-C56CE8E94F71}"/>
              </a:ext>
            </a:extLst>
          </p:cNvPr>
          <p:cNvSpPr txBox="1">
            <a:spLocks/>
          </p:cNvSpPr>
          <p:nvPr/>
        </p:nvSpPr>
        <p:spPr>
          <a:xfrm>
            <a:off x="1989989" y="4567820"/>
            <a:ext cx="590236" cy="1042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="" xmlns:a16="http://schemas.microsoft.com/office/drawing/2014/main" id="{FE1434E4-63DD-4055-9F53-7183997CB8D3}"/>
              </a:ext>
            </a:extLst>
          </p:cNvPr>
          <p:cNvSpPr txBox="1">
            <a:spLocks/>
          </p:cNvSpPr>
          <p:nvPr/>
        </p:nvSpPr>
        <p:spPr>
          <a:xfrm>
            <a:off x="3377468" y="1911290"/>
            <a:ext cx="3567130" cy="592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Укрепление авторитета 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муниципальных органов самоуправления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="" xmlns:a16="http://schemas.microsoft.com/office/drawing/2014/main" id="{5F93D9D0-8798-4D70-93F5-2ED1248E7997}"/>
              </a:ext>
            </a:extLst>
          </p:cNvPr>
          <p:cNvSpPr txBox="1">
            <a:spLocks/>
          </p:cNvSpPr>
          <p:nvPr/>
        </p:nvSpPr>
        <p:spPr>
          <a:xfrm>
            <a:off x="3351003" y="3368896"/>
            <a:ext cx="3567130" cy="592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положительного имиджа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 укрепление доверия граждан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 работникам учреждений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E644A101-72DE-45F3-A8ED-888A39D51A7C}"/>
              </a:ext>
            </a:extLst>
          </p:cNvPr>
          <p:cNvSpPr txBox="1">
            <a:spLocks/>
          </p:cNvSpPr>
          <p:nvPr/>
        </p:nvSpPr>
        <p:spPr>
          <a:xfrm>
            <a:off x="3377468" y="4969096"/>
            <a:ext cx="3567130" cy="592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Обеспечение единых норм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служебного поведения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DEFE371-B3B5-46E8-A28F-3BE991477AE7}"/>
              </a:ext>
            </a:extLst>
          </p:cNvPr>
          <p:cNvSpPr/>
          <p:nvPr/>
        </p:nvSpPr>
        <p:spPr>
          <a:xfrm>
            <a:off x="298525" y="1928802"/>
            <a:ext cx="11734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Работники  </a:t>
            </a:r>
            <a:r>
              <a:rPr lang="ru-RU" dirty="0" smtClean="0"/>
              <a:t>физической культуры и спорта должны быть положительным примером для занимающихся </a:t>
            </a:r>
            <a:r>
              <a:rPr lang="ru-RU" dirty="0" smtClean="0"/>
              <a:t>физической </a:t>
            </a:r>
            <a:r>
              <a:rPr lang="ru-RU" dirty="0" smtClean="0"/>
              <a:t>культурой и спортом.</a:t>
            </a:r>
          </a:p>
          <a:p>
            <a:r>
              <a:rPr lang="ru-RU" dirty="0" smtClean="0"/>
              <a:t>Работники </a:t>
            </a:r>
            <a:r>
              <a:rPr lang="ru-RU" dirty="0" smtClean="0"/>
              <a:t>физической культуры и спорта не должны заниматься неправомерной деятельностью. Работники  физической культуры и спорта дорожат своей репутацией.</a:t>
            </a:r>
          </a:p>
          <a:p>
            <a:r>
              <a:rPr lang="ru-RU" dirty="0" smtClean="0"/>
              <a:t>Работники </a:t>
            </a:r>
            <a:r>
              <a:rPr lang="ru-RU" dirty="0" smtClean="0"/>
              <a:t>физической культуры и спорта должны быть требовательны к себе, стремиться к самосовершенствованию.</a:t>
            </a:r>
          </a:p>
          <a:p>
            <a:r>
              <a:rPr lang="ru-RU" dirty="0" smtClean="0"/>
              <a:t>Работник  </a:t>
            </a:r>
            <a:r>
              <a:rPr lang="ru-RU" dirty="0" smtClean="0"/>
              <a:t>физической культуры и спорта не должен терять чувства меры и самообладания.</a:t>
            </a:r>
          </a:p>
          <a:p>
            <a:r>
              <a:rPr lang="ru-RU" dirty="0" smtClean="0"/>
              <a:t>Работники </a:t>
            </a:r>
            <a:r>
              <a:rPr lang="ru-RU" dirty="0" smtClean="0"/>
              <a:t>физической культуры и спорта соблюдают культуру собственной речи, не допускают использование ругательств, грубых и оскорбительных фраз.</a:t>
            </a:r>
          </a:p>
          <a:p>
            <a:r>
              <a:rPr lang="ru-RU" dirty="0" smtClean="0"/>
              <a:t>Работник </a:t>
            </a:r>
            <a:r>
              <a:rPr lang="ru-RU" dirty="0" smtClean="0"/>
              <a:t>физической культуры и спорта является честным человеком, соблюдающим законодательство. С профессиональной этикой работника  физической культуры и спорта не сочетаются ни получение взятки, ни ее дача.</a:t>
            </a:r>
          </a:p>
          <a:p>
            <a:r>
              <a:rPr lang="ru-RU" dirty="0" smtClean="0"/>
              <a:t>Работники </a:t>
            </a:r>
            <a:r>
              <a:rPr lang="ru-RU" dirty="0" smtClean="0"/>
              <a:t>физической культуры и спорта должны бережно и обоснованно расходовать материальные и другие ресурсы. Они не должны использовать имущество Учреждения (помещения, мебель, телефон, компьютер, копировальную технику, другое оборудование, почтовые услуги, инструменты и материалы), а также свое рабочее время для личных нужд.</a:t>
            </a:r>
          </a:p>
          <a:p>
            <a:r>
              <a:rPr lang="ru-RU" sz="12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b="0" i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0971AB0F-6511-46B1-B1B5-104DA244F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398" y="928670"/>
            <a:ext cx="8458200" cy="801956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/>
              <a:t>                                                                                                                    ОСНОВЫ </a:t>
            </a:r>
            <a:r>
              <a:rPr lang="ru-RU" sz="2000" dirty="0" smtClean="0"/>
              <a:t>ДЕЯТЕЛЬНОСТИ </a:t>
            </a:r>
            <a:br>
              <a:rPr lang="ru-RU" sz="2000" dirty="0" smtClean="0"/>
            </a:br>
            <a:r>
              <a:rPr lang="ru-RU" sz="2000" dirty="0" smtClean="0"/>
              <a:t> РАБОТНИКА ФИЗИЧЕСКОЙ КУЛЬТУРЫ И СПОРТА</a:t>
            </a:r>
            <a:br>
              <a:rPr lang="ru-RU" sz="2000" dirty="0" smtClean="0"/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E28003D2-6FDD-4F56-A5FA-EE4B05E94234}"/>
              </a:ext>
            </a:extLst>
          </p:cNvPr>
          <p:cNvSpPr txBox="1">
            <a:spLocks/>
          </p:cNvSpPr>
          <p:nvPr/>
        </p:nvSpPr>
        <p:spPr>
          <a:xfrm>
            <a:off x="3657600" y="1149736"/>
            <a:ext cx="4343400" cy="381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A7C17E4-C7ED-4BB9-834E-EAB633B6E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6" y="928670"/>
            <a:ext cx="4643470" cy="464347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11F1D363-CF5D-45AA-BD94-B860CC9EC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4" y="412466"/>
            <a:ext cx="8458200" cy="425734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положения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6C1A624-764A-4A87-AC7B-DA89C957CF8B}"/>
              </a:ext>
            </a:extLst>
          </p:cNvPr>
          <p:cNvSpPr txBox="1">
            <a:spLocks/>
          </p:cNvSpPr>
          <p:nvPr/>
        </p:nvSpPr>
        <p:spPr>
          <a:xfrm>
            <a:off x="489094" y="609600"/>
            <a:ext cx="8458200" cy="4257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работнику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рекомендуется)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C0E5DFC-98BC-4930-8DFB-B09168E5C31B}"/>
              </a:ext>
            </a:extLst>
          </p:cNvPr>
          <p:cNvSpPr/>
          <p:nvPr/>
        </p:nvSpPr>
        <p:spPr>
          <a:xfrm>
            <a:off x="1130450" y="1371600"/>
            <a:ext cx="419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Проявлять </a:t>
            </a:r>
            <a:r>
              <a:rPr lang="ru-RU" sz="1200" dirty="0" smtClean="0"/>
              <a:t>уважение к личности каждого занимающегося‚ доброжелательное внимание ко всем занимающимся, учитывает их возрастные и индивидуальные особенности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12533F5-BAB4-4B72-B41C-7F3C49C35D2C}"/>
              </a:ext>
            </a:extLst>
          </p:cNvPr>
          <p:cNvSpPr/>
          <p:nvPr/>
        </p:nvSpPr>
        <p:spPr>
          <a:xfrm>
            <a:off x="1130450" y="2091955"/>
            <a:ext cx="419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Не унижать </a:t>
            </a:r>
            <a:r>
              <a:rPr lang="ru-RU" sz="1200" dirty="0" smtClean="0"/>
              <a:t>честь и достоинство занимающегося, ни по каким основаниям, в том числе по признакам возраста, пола, национальности и иных </a:t>
            </a:r>
            <a:r>
              <a:rPr lang="ru-RU" sz="1200" dirty="0" smtClean="0"/>
              <a:t>особенностей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5618472-C5B1-4C21-AEC0-D1009DCD53D1}"/>
              </a:ext>
            </a:extLst>
          </p:cNvPr>
          <p:cNvSpPr/>
          <p:nvPr/>
        </p:nvSpPr>
        <p:spPr>
          <a:xfrm>
            <a:off x="1136725" y="2883988"/>
            <a:ext cx="4197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</a:t>
            </a:r>
            <a:r>
              <a:rPr lang="ru-RU" sz="1200" dirty="0" smtClean="0"/>
              <a:t>утко реагировать </a:t>
            </a:r>
            <a:r>
              <a:rPr lang="ru-RU" sz="1200" dirty="0" smtClean="0"/>
              <a:t>на инициативу занимающихся в общении, учитывая их потребность в поддержке взрослых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C695A06-BBF0-47F6-B6EF-AAE16E344078}"/>
              </a:ext>
            </a:extLst>
          </p:cNvPr>
          <p:cNvSpPr/>
          <p:nvPr/>
        </p:nvSpPr>
        <p:spPr>
          <a:xfrm>
            <a:off x="1130449" y="3408436"/>
            <a:ext cx="419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Требовательность </a:t>
            </a:r>
            <a:r>
              <a:rPr lang="ru-RU" sz="1200" dirty="0" smtClean="0"/>
              <a:t>работника физической культуры и спорта по отношению к  занимающимся  должна быть позитивной и обоснованной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69DFEC4-9F80-4DEB-A1F4-B7A215571CA7}"/>
              </a:ext>
            </a:extLst>
          </p:cNvPr>
          <p:cNvSpPr/>
          <p:nvPr/>
        </p:nvSpPr>
        <p:spPr>
          <a:xfrm>
            <a:off x="1130448" y="4091365"/>
            <a:ext cx="4197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sz="1200" dirty="0" smtClean="0"/>
              <a:t>ыбирать </a:t>
            </a:r>
            <a:r>
              <a:rPr lang="ru-RU" sz="1200" dirty="0" smtClean="0"/>
              <a:t>методы работы с занимающимся, развивающие в них такие положительные черты и качества как самостоятельность, любознательность, уважение к взрослым, забота о младших, любовь к Родине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F0086A8-C6D0-46F5-AB34-D3CC264A2680}"/>
              </a:ext>
            </a:extLst>
          </p:cNvPr>
          <p:cNvSpPr/>
          <p:nvPr/>
        </p:nvSpPr>
        <p:spPr>
          <a:xfrm>
            <a:off x="1095340" y="5000636"/>
            <a:ext cx="4197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</a:t>
            </a:r>
            <a:r>
              <a:rPr lang="ru-RU" sz="1200" dirty="0" smtClean="0"/>
              <a:t>ремиться </a:t>
            </a:r>
            <a:r>
              <a:rPr lang="ru-RU" sz="1200" dirty="0" smtClean="0"/>
              <a:t>к повышению мотивации обучения занимающегося, к укреплению веры в их силы и способности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3486F3C-3890-422F-8667-92551D49FC43}"/>
              </a:ext>
            </a:extLst>
          </p:cNvPr>
          <p:cNvSpPr/>
          <p:nvPr/>
        </p:nvSpPr>
        <p:spPr>
          <a:xfrm>
            <a:off x="1095340" y="5786454"/>
            <a:ext cx="4197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1200" dirty="0" smtClean="0"/>
              <a:t>бращать </a:t>
            </a:r>
            <a:r>
              <a:rPr lang="ru-RU" sz="1200" dirty="0" smtClean="0"/>
              <a:t>внимание на </a:t>
            </a:r>
            <a:r>
              <a:rPr lang="ru-RU" sz="1200" dirty="0" smtClean="0"/>
              <a:t> </a:t>
            </a:r>
            <a:r>
              <a:rPr lang="ru-RU" sz="1200" dirty="0" smtClean="0"/>
              <a:t>новые возможности и </a:t>
            </a:r>
            <a:r>
              <a:rPr lang="ru-RU" sz="1200" dirty="0" smtClean="0"/>
              <a:t>способности занимающихся, </a:t>
            </a:r>
            <a:r>
              <a:rPr lang="ru-RU" sz="1200" dirty="0" smtClean="0"/>
              <a:t>справедливо и объективно </a:t>
            </a:r>
            <a:r>
              <a:rPr lang="ru-RU" sz="1200" dirty="0" smtClean="0"/>
              <a:t>оценивать работу </a:t>
            </a:r>
            <a:r>
              <a:rPr lang="ru-RU" sz="1200" dirty="0" smtClean="0"/>
              <a:t>занимающегося, не </a:t>
            </a:r>
            <a:r>
              <a:rPr lang="ru-RU" sz="1200" dirty="0" smtClean="0"/>
              <a:t>сравнивать </a:t>
            </a:r>
            <a:r>
              <a:rPr lang="ru-RU" sz="1200" dirty="0" smtClean="0"/>
              <a:t>с достижениями других занимающихся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A286B2B-E8EE-45BC-A855-75A929590A4C}"/>
              </a:ext>
            </a:extLst>
          </p:cNvPr>
          <p:cNvSpPr/>
          <p:nvPr/>
        </p:nvSpPr>
        <p:spPr>
          <a:xfrm>
            <a:off x="685800" y="1295400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2D51603-2EB9-458B-ABEA-203A23FBAE0C}"/>
              </a:ext>
            </a:extLst>
          </p:cNvPr>
          <p:cNvSpPr/>
          <p:nvPr/>
        </p:nvSpPr>
        <p:spPr>
          <a:xfrm>
            <a:off x="685799" y="2026331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00AEAD8-5855-45B4-8C0E-F2D4EBC28ECB}"/>
              </a:ext>
            </a:extLst>
          </p:cNvPr>
          <p:cNvSpPr/>
          <p:nvPr/>
        </p:nvSpPr>
        <p:spPr>
          <a:xfrm>
            <a:off x="685799" y="2743014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3ADBE08-CDCA-476C-A060-D7CB1565C7E1}"/>
              </a:ext>
            </a:extLst>
          </p:cNvPr>
          <p:cNvSpPr/>
          <p:nvPr/>
        </p:nvSpPr>
        <p:spPr>
          <a:xfrm>
            <a:off x="685800" y="3352484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F00F8AB-8658-45D4-AC41-3256EC400EFD}"/>
              </a:ext>
            </a:extLst>
          </p:cNvPr>
          <p:cNvSpPr/>
          <p:nvPr/>
        </p:nvSpPr>
        <p:spPr>
          <a:xfrm>
            <a:off x="715925" y="4024472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7ABB783-572C-4CCD-9747-9155DBA4F95C}"/>
              </a:ext>
            </a:extLst>
          </p:cNvPr>
          <p:cNvSpPr/>
          <p:nvPr/>
        </p:nvSpPr>
        <p:spPr>
          <a:xfrm>
            <a:off x="666712" y="5000636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9C687FC-70A7-46C0-9EDC-2063E96A43BD}"/>
              </a:ext>
            </a:extLst>
          </p:cNvPr>
          <p:cNvSpPr/>
          <p:nvPr/>
        </p:nvSpPr>
        <p:spPr>
          <a:xfrm>
            <a:off x="666712" y="5786454"/>
            <a:ext cx="450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ru-RU" sz="2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2343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2200" y="3286124"/>
            <a:ext cx="5867400" cy="3171731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Работник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физической культуры и спорта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 своей деятельности должен руководствоваться нравственными нормами, основанными на принципах гуманизма, социальной справедливости, правах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человека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51119" y="3505200"/>
            <a:ext cx="5263115" cy="1405467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Честность и бескорыстность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обязательные правила нравственного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поведения работника физической культуры и спорта  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D0C725-7F72-4147-AE62-397AF5AF5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" y="928670"/>
            <a:ext cx="5633113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96BC528-1A63-4BF3-B42B-D0E15CA4725B}"/>
              </a:ext>
            </a:extLst>
          </p:cNvPr>
          <p:cNvSpPr/>
          <p:nvPr/>
        </p:nvSpPr>
        <p:spPr>
          <a:xfrm>
            <a:off x="761999" y="1905000"/>
            <a:ext cx="106680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400" dirty="0" smtClean="0"/>
              <a:t> </a:t>
            </a:r>
            <a:r>
              <a:rPr lang="ru-RU" sz="1400" dirty="0" smtClean="0"/>
              <a:t>должен злоупотреблять своим служебным положением, используя  занимающихся в </a:t>
            </a:r>
            <a:r>
              <a:rPr lang="ru-RU" sz="1400" dirty="0" smtClean="0"/>
              <a:t>учреждении </a:t>
            </a:r>
            <a:r>
              <a:rPr lang="ru-RU" sz="1400" dirty="0" smtClean="0"/>
              <a:t>для каких-либо услуг или одолжений в личных целях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Работники физической культуры и спорта стремятся к взаимодействию друг с другом, оказывают взаимопомощь, уважают интересы друг друга и администрации </a:t>
            </a:r>
            <a:r>
              <a:rPr lang="ru-RU" sz="1400" dirty="0" smtClean="0"/>
              <a:t>учреждения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Должен </a:t>
            </a:r>
            <a:r>
              <a:rPr lang="ru-RU" sz="1400" dirty="0" smtClean="0"/>
              <a:t>уважительно и доброжелательно общаться с родителями (законными представителями) </a:t>
            </a:r>
            <a:r>
              <a:rPr lang="ru-RU" sz="1400" dirty="0" smtClean="0"/>
              <a:t>занимающихся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Обязан консультировать </a:t>
            </a:r>
            <a:r>
              <a:rPr lang="ru-RU" sz="1400" dirty="0" smtClean="0"/>
              <a:t>родителей (законных представителей) по вопросам спортивной подготовки и воспитания занимающихся 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Должен организовывать </a:t>
            </a:r>
            <a:r>
              <a:rPr lang="ru-RU" sz="1400" dirty="0" smtClean="0"/>
              <a:t>работу с коллективом родителей (законных представителей) (беседы, семинары, собрания) и </a:t>
            </a:r>
            <a:r>
              <a:rPr lang="ru-RU" sz="1400" dirty="0" smtClean="0"/>
              <a:t>оказывать </a:t>
            </a:r>
            <a:r>
              <a:rPr lang="ru-RU" sz="1400" dirty="0" smtClean="0"/>
              <a:t>индивидуальную воспитательную  помощь 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Обязан </a:t>
            </a:r>
            <a:r>
              <a:rPr lang="ru-RU" sz="1400" dirty="0" smtClean="0"/>
              <a:t>выполнять распоряжения руководства, соблюдать служебные нормы иерархии в отношениях с начальством и </a:t>
            </a:r>
            <a:r>
              <a:rPr lang="ru-RU" sz="1400" dirty="0" smtClean="0"/>
              <a:t>подчиненными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14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3E0F9EE-F9FB-4378-B2ED-DCE35B5FDBC7}"/>
              </a:ext>
            </a:extLst>
          </p:cNvPr>
          <p:cNvSpPr txBox="1">
            <a:spLocks/>
          </p:cNvSpPr>
          <p:nvPr/>
        </p:nvSpPr>
        <p:spPr>
          <a:xfrm>
            <a:off x="489094" y="381000"/>
            <a:ext cx="8578706" cy="497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Обязанности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работника физической культуры и спорта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7917" y="1684055"/>
            <a:ext cx="5181600" cy="5257800"/>
          </a:xfrm>
        </p:spPr>
        <p:txBody>
          <a:bodyPr>
            <a:noAutofit/>
          </a:bodyPr>
          <a:lstStyle/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Работники физической культуры и спорта не </a:t>
            </a:r>
            <a:r>
              <a:rPr lang="ru-RU" sz="1800" dirty="0" smtClean="0"/>
              <a:t>должны заниматься неправомерной деятельностью. Они дорожат своей репутацией. Они должны быть требовательны к </a:t>
            </a:r>
            <a:r>
              <a:rPr lang="ru-RU" sz="1800" dirty="0" smtClean="0"/>
              <a:t>себе</a:t>
            </a:r>
            <a:endParaRPr lang="ru-RU" sz="1800" dirty="0" smtClean="0"/>
          </a:p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Все работники </a:t>
            </a:r>
            <a:r>
              <a:rPr lang="ru-RU" sz="1800" dirty="0" smtClean="0"/>
              <a:t>физической культуры и спорта являются </a:t>
            </a:r>
            <a:r>
              <a:rPr lang="ru-RU" sz="1800" dirty="0" smtClean="0"/>
              <a:t>честными людьми, соблюдающими законодательство </a:t>
            </a:r>
            <a:r>
              <a:rPr lang="ru-RU" sz="1800" dirty="0" smtClean="0"/>
              <a:t>РФ</a:t>
            </a:r>
            <a:endParaRPr lang="ru-RU" sz="1800" dirty="0" smtClean="0"/>
          </a:p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800" dirty="0" smtClean="0"/>
              <a:t>Работники физической культуры и спорта имеют </a:t>
            </a:r>
            <a:r>
              <a:rPr lang="ru-RU" sz="1800" dirty="0" smtClean="0"/>
              <a:t>право открыто выражать свое мнение по поводу работы своих коллег, не распространяя сплетни. Любая критика, высказанная в адрес другого работника, должна быть объективной и </a:t>
            </a:r>
            <a:r>
              <a:rPr lang="ru-RU" sz="1800" dirty="0" smtClean="0"/>
              <a:t>обоснованной</a:t>
            </a:r>
            <a:endParaRPr lang="ru-RU" sz="1800" dirty="0" smtClean="0"/>
          </a:p>
          <a:p>
            <a:pPr marL="285750" indent="-285750" algn="l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B21C974-BF34-4F0D-A4E8-249FF279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7" r="26080"/>
          <a:stretch/>
        </p:blipFill>
        <p:spPr>
          <a:xfrm>
            <a:off x="0" y="-14178"/>
            <a:ext cx="5867401" cy="69002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</TotalTime>
  <Words>621</Words>
  <Application>Microsoft Office PowerPoint</Application>
  <PresentationFormat>Произвольный</PresentationFormat>
  <Paragraphs>66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КОДЕКС ПРОФЕССИОНАЛЬНОЙ ЭТИКИ  И СЛУЖЕБНОГО ПОВЕДЕНИЯ РАБОТНИКОВ МУНИЦИПАЛЬНЫХ УЧРЕЖДЕНИЙ ГОРОДА ЛИПЕЦКА В СФЕРЕ ФИЗИЧЕСКОЙ КУЛЬТУРЫ И СПОРТА  </vt:lpstr>
      <vt:lpstr>Кодекс этики  разработан в соответствии с Конституцией РФ, Конвенцией о правах ребенка и действующим законодательством Российской Федерации.   </vt:lpstr>
      <vt:lpstr>Слайд 3</vt:lpstr>
      <vt:lpstr>Кодекс этики</vt:lpstr>
      <vt:lpstr>                                                                                                                           ОСНОВЫ ДЕЯТЕЛЬНОСТИ   РАБОТНИКА ФИЗИЧЕСКОЙ КУЛЬТУРЫ И СПОРТА </vt:lpstr>
      <vt:lpstr>Основные положения</vt:lpstr>
      <vt:lpstr>Работник физической культуры и спорта в своей деятельности должен руководствоваться нравственными нормами, основанными на принципах гуманизма, социальной справедливости, правах человека</vt:lpstr>
      <vt:lpstr>Слайд 8</vt:lpstr>
      <vt:lpstr>Слайд 9</vt:lpstr>
      <vt:lpstr>Нравственным долгом и профессиональной обязанностью работника физической культуры и спорта является стремление к постоянному совершенствованию, к росту своих профессиональных навыков, своей квалификации, к получению новых знаний.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Этический кодекс государственного служащего</dc:title>
  <dc:creator>n.novi78.novi@gmail.com</dc:creator>
  <cp:lastModifiedBy>usr</cp:lastModifiedBy>
  <cp:revision>106</cp:revision>
  <dcterms:created xsi:type="dcterms:W3CDTF">2020-10-05T14:34:42Z</dcterms:created>
  <dcterms:modified xsi:type="dcterms:W3CDTF">2021-12-10T08:21:28Z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770605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